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62" r:id="rId2"/>
  </p:sldIdLst>
  <p:sldSz cx="43891200" cy="21945600"/>
  <p:notesSz cx="6858000" cy="9144000"/>
  <p:defaultTextStyle>
    <a:defPPr>
      <a:defRPr lang="en-US"/>
    </a:defPPr>
    <a:lvl1pPr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1513554" indent="-1128226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3028740" indent="-2259717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4543926" indent="-3391209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6064010" indent="-4522700" algn="l" defTabSz="1513554" rtl="0" eaLnBrk="0" fontAlgn="base" hangingPunct="0">
      <a:spcBef>
        <a:spcPct val="0"/>
      </a:spcBef>
      <a:spcAft>
        <a:spcPct val="0"/>
      </a:spcAft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35115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82138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91611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761842" algn="l" defTabSz="940460" rtl="0" eaLnBrk="1" latinLnBrk="0" hangingPunct="1">
      <a:defRPr sz="5862"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59CB"/>
    <a:srgbClr val="636DFB"/>
    <a:srgbClr val="C69214"/>
    <a:srgbClr val="F0EDD3"/>
    <a:srgbClr val="182B49"/>
    <a:srgbClr val="FFFBA3"/>
    <a:srgbClr val="F5F1D2"/>
    <a:srgbClr val="CDE1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11"/>
    <p:restoredTop sz="94499"/>
  </p:normalViewPr>
  <p:slideViewPr>
    <p:cSldViewPr snapToObjects="1">
      <p:cViewPr>
        <p:scale>
          <a:sx n="31" d="100"/>
          <a:sy n="31" d="100"/>
        </p:scale>
        <p:origin x="408" y="1320"/>
      </p:cViewPr>
      <p:guideLst>
        <p:guide orient="horz" pos="6912"/>
        <p:guide pos="13824"/>
      </p:guideLst>
    </p:cSldViewPr>
  </p:slideViewPr>
  <p:outlineViewPr>
    <p:cViewPr>
      <p:scale>
        <a:sx n="33" d="100"/>
        <a:sy n="33" d="100"/>
      </p:scale>
      <p:origin x="0" y="325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1.png>
</file>

<file path=ppt/media/image6.png>
</file>

<file path=ppt/media/image7.tiff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01314EA9-C8CF-4E55-8DBF-5486340E747F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0" y="685800"/>
            <a:ext cx="6858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9BD065AA-F636-430C-85BD-240106ED4B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589744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7023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4046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41069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8092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35115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6pPr>
    <a:lvl7pPr marL="282138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7pPr>
    <a:lvl8pPr marL="329161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8pPr>
    <a:lvl9pPr marL="3761842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BD065AA-F636-430C-85BD-240106ED4BF1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9603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6817366"/>
            <a:ext cx="37307520" cy="4704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2435840"/>
            <a:ext cx="3072384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74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48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422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96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71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845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3195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937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19CBAE-FC64-4EFF-90FD-B69259063D9D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213014-1A90-49E7-9F03-915C9CD694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0525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6D4376-459D-4065-BB54-43EB2670C21A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9FE35A-8664-44CF-BF98-4F881DFED2F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5787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9" y="2458723"/>
            <a:ext cx="47404017" cy="5243068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9" y="2458723"/>
            <a:ext cx="141480543" cy="5243068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E88BFE-BA3B-459A-A661-1CC3BB576C44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E74B7F-27B8-44B1-B4DE-A5FC44B1ACB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531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B9CF8-EF69-41CE-963A-BA5C25FDC63C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76BB2C-C2F2-475E-9236-C4C5C8771A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1868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14102081"/>
            <a:ext cx="37307520" cy="4358640"/>
          </a:xfrm>
        </p:spPr>
        <p:txBody>
          <a:bodyPr anchor="t"/>
          <a:lstStyle>
            <a:lvl1pPr algn="l">
              <a:defRPr sz="12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9301487"/>
            <a:ext cx="37307520" cy="4800599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74225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2pPr>
            <a:lvl3pPr marL="2948448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422674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9689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7112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84534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319573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9379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EAE8B6-BB81-4DAD-974E-73E05E9DE8F3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6E1E93-EA9B-40DB-9678-E6AFF779B7A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0599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5" y="14335768"/>
            <a:ext cx="94442281" cy="40553641"/>
          </a:xfrm>
        </p:spPr>
        <p:txBody>
          <a:bodyPr/>
          <a:lstStyle>
            <a:lvl1pPr>
              <a:defRPr sz="9000"/>
            </a:lvl1pPr>
            <a:lvl2pPr>
              <a:defRPr sz="78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5" y="14335768"/>
            <a:ext cx="94442281" cy="40553641"/>
          </a:xfrm>
        </p:spPr>
        <p:txBody>
          <a:bodyPr/>
          <a:lstStyle>
            <a:lvl1pPr>
              <a:defRPr sz="9000"/>
            </a:lvl1pPr>
            <a:lvl2pPr>
              <a:defRPr sz="78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72DE39-29E4-48D8-AE28-A867120F4696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D414B5-7DC3-4C99-BD9B-BA526C2FEE1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101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0320" y="409896"/>
            <a:ext cx="28128685" cy="2169159"/>
          </a:xfrm>
        </p:spPr>
        <p:txBody>
          <a:bodyPr>
            <a:noAutofit/>
          </a:bodyPr>
          <a:lstStyle>
            <a:lvl1pPr>
              <a:defRPr sz="440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0"/>
          </p:nvPr>
        </p:nvSpPr>
        <p:spPr>
          <a:xfrm>
            <a:off x="1498092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1"/>
          </p:nvPr>
        </p:nvSpPr>
        <p:spPr>
          <a:xfrm>
            <a:off x="29580845" y="3135090"/>
            <a:ext cx="13700761" cy="18200914"/>
          </a:xfrm>
        </p:spPr>
        <p:txBody>
          <a:bodyPr>
            <a:normAutofit/>
          </a:bodyPr>
          <a:lstStyle>
            <a:lvl1pPr marL="410256" indent="-410256">
              <a:buNone/>
              <a:defRPr sz="2900">
                <a:latin typeface="Arial"/>
                <a:cs typeface="Arial"/>
              </a:defRPr>
            </a:lvl1pPr>
            <a:lvl2pPr marL="793247" indent="-655629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565" indent="-546573">
              <a:defRPr sz="1900">
                <a:latin typeface="Arial"/>
                <a:cs typeface="Arial"/>
              </a:defRPr>
            </a:lvl3pPr>
            <a:lvl4pPr marL="1202201" indent="-655629">
              <a:defRPr sz="1600">
                <a:latin typeface="Arial"/>
                <a:cs typeface="Arial"/>
              </a:defRPr>
            </a:lvl4pPr>
            <a:lvl5pPr marL="1448875" indent="-1448875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830959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5B3A07-A7CE-40D3-A410-EDF9A4B1C01F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FFC319-7D79-44E8-8922-263723B620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4199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D03833-CE8C-4F8B-95CB-3A9B6255852C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0319E6-A96F-404B-A526-EF4A8ECEB68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17521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9" y="873760"/>
            <a:ext cx="14439903" cy="3718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4" y="873766"/>
            <a:ext cx="24536400" cy="18729961"/>
          </a:xfrm>
        </p:spPr>
        <p:txBody>
          <a:bodyPr/>
          <a:lstStyle>
            <a:lvl1pPr>
              <a:defRPr sz="10200"/>
            </a:lvl1pPr>
            <a:lvl2pPr>
              <a:defRPr sz="9000"/>
            </a:lvl2pPr>
            <a:lvl3pPr>
              <a:defRPr sz="78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9" y="4592326"/>
            <a:ext cx="14439903" cy="15011401"/>
          </a:xfrm>
        </p:spPr>
        <p:txBody>
          <a:bodyPr/>
          <a:lstStyle>
            <a:lvl1pPr marL="0" indent="0">
              <a:buNone/>
              <a:defRPr sz="4500"/>
            </a:lvl1pPr>
            <a:lvl2pPr marL="1474225" indent="0">
              <a:buNone/>
              <a:defRPr sz="3900"/>
            </a:lvl2pPr>
            <a:lvl3pPr marL="2948448" indent="0">
              <a:buNone/>
              <a:defRPr sz="3100"/>
            </a:lvl3pPr>
            <a:lvl4pPr marL="4422674" indent="0">
              <a:buNone/>
              <a:defRPr sz="2800"/>
            </a:lvl4pPr>
            <a:lvl5pPr marL="5896899" indent="0">
              <a:buNone/>
              <a:defRPr sz="2800"/>
            </a:lvl5pPr>
            <a:lvl6pPr marL="7371122" indent="0">
              <a:buNone/>
              <a:defRPr sz="2800"/>
            </a:lvl6pPr>
            <a:lvl7pPr marL="8845348" indent="0">
              <a:buNone/>
              <a:defRPr sz="2800"/>
            </a:lvl7pPr>
            <a:lvl8pPr marL="10319573" indent="0">
              <a:buNone/>
              <a:defRPr sz="2800"/>
            </a:lvl8pPr>
            <a:lvl9pPr marL="11793798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2521F4-F525-4A00-B403-8BBE24F546DB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30ABBB-E03B-4760-8313-C632A5074D4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998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15361927"/>
            <a:ext cx="26334720" cy="1813561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1960880"/>
            <a:ext cx="26334720" cy="13167360"/>
          </a:xfrm>
        </p:spPr>
        <p:txBody>
          <a:bodyPr rtlCol="0">
            <a:normAutofit/>
          </a:bodyPr>
          <a:lstStyle>
            <a:lvl1pPr marL="0" indent="0">
              <a:buNone/>
              <a:defRPr sz="10200"/>
            </a:lvl1pPr>
            <a:lvl2pPr marL="1474225" indent="0">
              <a:buNone/>
              <a:defRPr sz="9000"/>
            </a:lvl2pPr>
            <a:lvl3pPr marL="2948448" indent="0">
              <a:buNone/>
              <a:defRPr sz="7800"/>
            </a:lvl3pPr>
            <a:lvl4pPr marL="4422674" indent="0">
              <a:buNone/>
              <a:defRPr sz="6500"/>
            </a:lvl4pPr>
            <a:lvl5pPr marL="5896899" indent="0">
              <a:buNone/>
              <a:defRPr sz="6500"/>
            </a:lvl5pPr>
            <a:lvl6pPr marL="7371122" indent="0">
              <a:buNone/>
              <a:defRPr sz="6500"/>
            </a:lvl6pPr>
            <a:lvl7pPr marL="8845348" indent="0">
              <a:buNone/>
              <a:defRPr sz="6500"/>
            </a:lvl7pPr>
            <a:lvl8pPr marL="10319573" indent="0">
              <a:buNone/>
              <a:defRPr sz="6500"/>
            </a:lvl8pPr>
            <a:lvl9pPr marL="11793798" indent="0">
              <a:buNone/>
              <a:defRPr sz="6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17175488"/>
            <a:ext cx="26334720" cy="2575559"/>
          </a:xfrm>
        </p:spPr>
        <p:txBody>
          <a:bodyPr/>
          <a:lstStyle>
            <a:lvl1pPr marL="0" indent="0">
              <a:buNone/>
              <a:defRPr sz="4500"/>
            </a:lvl1pPr>
            <a:lvl2pPr marL="1474225" indent="0">
              <a:buNone/>
              <a:defRPr sz="3900"/>
            </a:lvl2pPr>
            <a:lvl3pPr marL="2948448" indent="0">
              <a:buNone/>
              <a:defRPr sz="3100"/>
            </a:lvl3pPr>
            <a:lvl4pPr marL="4422674" indent="0">
              <a:buNone/>
              <a:defRPr sz="2800"/>
            </a:lvl4pPr>
            <a:lvl5pPr marL="5896899" indent="0">
              <a:buNone/>
              <a:defRPr sz="2800"/>
            </a:lvl5pPr>
            <a:lvl6pPr marL="7371122" indent="0">
              <a:buNone/>
              <a:defRPr sz="2800"/>
            </a:lvl6pPr>
            <a:lvl7pPr marL="8845348" indent="0">
              <a:buNone/>
              <a:defRPr sz="2800"/>
            </a:lvl7pPr>
            <a:lvl8pPr marL="10319573" indent="0">
              <a:buNone/>
              <a:defRPr sz="2800"/>
            </a:lvl8pPr>
            <a:lvl9pPr marL="11793798" indent="0">
              <a:buNone/>
              <a:defRPr sz="2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4C5E88-DBB1-4C27-97E1-27BF91625C96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84C0B4-399A-4C53-B10F-4E796F22629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343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195209" y="877957"/>
            <a:ext cx="3950078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195209" y="5120309"/>
            <a:ext cx="39500783" cy="144829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5209" y="20340432"/>
            <a:ext cx="102399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39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F4DFF81-4150-4EF7-986D-DD3916DBAD54}" type="datetime1">
              <a:rPr lang="en-US" altLang="en-US"/>
              <a:pPr>
                <a:defRPr/>
              </a:pPr>
              <a:t>11/29/21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809" y="20340432"/>
            <a:ext cx="138975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3900">
                <a:solidFill>
                  <a:srgbClr val="898989"/>
                </a:solidFill>
                <a:latin typeface="Calibri" pitchFamily="-108" charset="0"/>
                <a:ea typeface="ＭＳ Ｐゴシック" pitchFamily="-108" charset="-128"/>
                <a:cs typeface="+mn-cs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6009" y="20340432"/>
            <a:ext cx="10239983" cy="1167847"/>
          </a:xfrm>
          <a:prstGeom prst="rect">
            <a:avLst/>
          </a:prstGeom>
        </p:spPr>
        <p:txBody>
          <a:bodyPr vert="horz" wrap="square" lIns="294846" tIns="147423" rIns="294846" bIns="147423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3900" smtClean="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815B8E12-0DAA-404C-B30F-EC94537DB44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15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txStyles>
    <p:titleStyle>
      <a:lvl1pPr algn="ctr" defTabSz="1471613" rtl="0" eaLnBrk="0" fontAlgn="base" hangingPunct="0">
        <a:spcBef>
          <a:spcPct val="0"/>
        </a:spcBef>
        <a:spcAft>
          <a:spcPct val="0"/>
        </a:spcAft>
        <a:defRPr sz="14100" kern="1200">
          <a:solidFill>
            <a:schemeClr val="tx1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2pPr>
      <a:lvl3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3pPr>
      <a:lvl4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4pPr>
      <a:lvl5pPr algn="ctr" defTabSz="1471613" rtl="0" eaLnBrk="0" fontAlgn="base" hangingPunct="0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MS PGothic" panose="020B0600070205080204" pitchFamily="34" charset="-128"/>
          <a:cs typeface="ＭＳ Ｐゴシック" charset="-128"/>
        </a:defRPr>
      </a:lvl5pPr>
      <a:lvl6pPr marL="373903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747805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121708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495611" algn="ctr" defTabSz="1473542" rtl="0" fontAlgn="base">
        <a:spcBef>
          <a:spcPct val="0"/>
        </a:spcBef>
        <a:spcAft>
          <a:spcPct val="0"/>
        </a:spcAft>
        <a:defRPr sz="141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1101725" indent="-11017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0200" kern="1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-128"/>
        </a:defRPr>
      </a:lvl1pPr>
      <a:lvl2pPr marL="2392363" indent="-91757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0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2pPr>
      <a:lvl3pPr marL="3681413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78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3pPr>
      <a:lvl4pPr marL="5157788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6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4pPr>
      <a:lvl5pPr marL="6629400" indent="-733425" algn="l" defTabSz="1471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6500" kern="1200">
          <a:solidFill>
            <a:schemeClr val="tx1"/>
          </a:solidFill>
          <a:latin typeface="+mn-lt"/>
          <a:ea typeface="MS PGothic" panose="020B0600070205080204" pitchFamily="34" charset="-128"/>
          <a:cs typeface="+mn-cs"/>
        </a:defRPr>
      </a:lvl5pPr>
      <a:lvl6pPr marL="8108236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82462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056684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530909" indent="-737112" algn="l" defTabSz="1474225" rtl="0" eaLnBrk="1" latinLnBrk="0" hangingPunct="1">
        <a:spcBef>
          <a:spcPct val="20000"/>
        </a:spcBef>
        <a:buFont typeface="Arial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474225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2pPr>
      <a:lvl3pPr marL="294844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4422674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4pPr>
      <a:lvl5pPr marL="5896899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5pPr>
      <a:lvl6pPr marL="7371122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6pPr>
      <a:lvl7pPr marL="884534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7pPr>
      <a:lvl8pPr marL="10319573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8pPr>
      <a:lvl9pPr marL="11793798" algn="l" defTabSz="1474225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emf"/><Relationship Id="rId11" Type="http://schemas.openxmlformats.org/officeDocument/2006/relationships/image" Target="../media/image9.svg"/><Relationship Id="rId5" Type="http://schemas.openxmlformats.org/officeDocument/2006/relationships/image" Target="../media/image3.emf"/><Relationship Id="rId10" Type="http://schemas.openxmlformats.org/officeDocument/2006/relationships/image" Target="../media/image8.png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>
            <a:extLst>
              <a:ext uri="{FF2B5EF4-FFF2-40B4-BE49-F238E27FC236}">
                <a16:creationId xmlns:a16="http://schemas.microsoft.com/office/drawing/2014/main" id="{8170DE1B-1C46-D44E-9068-C575F169D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0514" y="10413192"/>
            <a:ext cx="14986735" cy="3589145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4FA8679-59C0-8040-B258-3FB42484CA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8371" y="14011943"/>
            <a:ext cx="12272072" cy="6903041"/>
          </a:xfrm>
          <a:prstGeom prst="rect">
            <a:avLst/>
          </a:prstGeom>
        </p:spPr>
      </p:pic>
      <p:pic>
        <p:nvPicPr>
          <p:cNvPr id="37" name="Content Placeholder 36">
            <a:extLst>
              <a:ext uri="{FF2B5EF4-FFF2-40B4-BE49-F238E27FC236}">
                <a16:creationId xmlns:a16="http://schemas.microsoft.com/office/drawing/2014/main" id="{76952C49-49AC-704B-99E3-549AC380EA42}"/>
              </a:ext>
            </a:extLst>
          </p:cNvPr>
          <p:cNvPicPr>
            <a:picLocks noGrp="1" noChangeAspect="1"/>
          </p:cNvPicPr>
          <p:nvPr>
            <p:ph sz="half" idx="11"/>
          </p:nvPr>
        </p:nvPicPr>
        <p:blipFill>
          <a:blip r:embed="rId5"/>
          <a:stretch>
            <a:fillRect/>
          </a:stretch>
        </p:blipFill>
        <p:spPr>
          <a:xfrm>
            <a:off x="31016800" y="14084677"/>
            <a:ext cx="9827828" cy="5814797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ECFC611-CFB2-ED42-90C0-EC4C1BDBC7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33694" y="13798570"/>
            <a:ext cx="13176477" cy="74117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CE8748-EF77-064B-B55F-65B4E76648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62533" y="5100958"/>
            <a:ext cx="13818166" cy="690908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01A33A7-3F73-C94E-8E32-32DC7D168E45}"/>
              </a:ext>
            </a:extLst>
          </p:cNvPr>
          <p:cNvSpPr/>
          <p:nvPr/>
        </p:nvSpPr>
        <p:spPr>
          <a:xfrm>
            <a:off x="0" y="2621885"/>
            <a:ext cx="43891200" cy="554336"/>
          </a:xfrm>
          <a:prstGeom prst="rect">
            <a:avLst/>
          </a:prstGeom>
          <a:solidFill>
            <a:srgbClr val="182B49"/>
          </a:solidFill>
          <a:ln>
            <a:solidFill>
              <a:srgbClr val="182B4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3A37F9-DDE4-4241-9C8B-AAA0B3CFED96}"/>
              </a:ext>
            </a:extLst>
          </p:cNvPr>
          <p:cNvSpPr/>
          <p:nvPr/>
        </p:nvSpPr>
        <p:spPr>
          <a:xfrm>
            <a:off x="0" y="-13259"/>
            <a:ext cx="43891200" cy="2976698"/>
          </a:xfrm>
          <a:prstGeom prst="rect">
            <a:avLst/>
          </a:prstGeom>
          <a:solidFill>
            <a:srgbClr val="C69214"/>
          </a:solidFill>
          <a:ln>
            <a:solidFill>
              <a:srgbClr val="C6921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7762092" y="691853"/>
            <a:ext cx="27541537" cy="2079625"/>
          </a:xfrm>
        </p:spPr>
        <p:txBody>
          <a:bodyPr/>
          <a:lstStyle/>
          <a:p>
            <a:r>
              <a:rPr 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Reducing Collision Checking for Sampling-Based </a:t>
            </a:r>
            <a:br>
              <a:rPr 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Motion Planning</a:t>
            </a:r>
            <a:r>
              <a:rPr lang="zh-CN" alt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Graph Neural Networks</a:t>
            </a:r>
            <a:b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Chenning Yu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Sicun</a:t>
            </a:r>
            <a:r>
              <a:rPr lang="en-US" dirty="0">
                <a:solidFill>
                  <a:schemeClr val="bg1"/>
                </a:solidFill>
              </a:rPr>
              <a:t> Gao</a:t>
            </a:r>
            <a:br>
              <a:rPr lang="en-US" dirty="0"/>
            </a:br>
            <a:endParaRPr lang="en-US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456">
            <a:extLst>
              <a:ext uri="{FF2B5EF4-FFF2-40B4-BE49-F238E27FC236}">
                <a16:creationId xmlns:a16="http://schemas.microsoft.com/office/drawing/2014/main" id="{77D5D3E6-640C-7445-B07E-37C59ED090C7}"/>
              </a:ext>
            </a:extLst>
          </p:cNvPr>
          <p:cNvSpPr txBox="1">
            <a:spLocks/>
          </p:cNvSpPr>
          <p:nvPr/>
        </p:nvSpPr>
        <p:spPr bwMode="auto">
          <a:xfrm>
            <a:off x="1555791" y="3504582"/>
            <a:ext cx="11972240" cy="842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t" anchorCtr="0" compatLnSpc="1">
            <a:prstTxWarp prst="textNoShape">
              <a:avLst/>
            </a:prstTxWarp>
            <a:noAutofit/>
          </a:bodyPr>
          <a:lstStyle>
            <a:lvl1pPr marL="410256" indent="-410256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9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  <a:lvl2pPr marL="793247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Ø"/>
              <a:defRPr sz="23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2pPr>
            <a:lvl3pPr marL="929565" indent="-546573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3pPr>
            <a:lvl4pPr marL="1202201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4pPr>
            <a:lvl5pPr marL="1448875" indent="-1448875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8108236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582462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056684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530909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 u="sng" dirty="0">
                <a:solidFill>
                  <a:srgbClr val="182B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ABSTRACT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0FBC272-79E3-7C46-B347-EF80D8E64870}"/>
              </a:ext>
            </a:extLst>
          </p:cNvPr>
          <p:cNvSpPr/>
          <p:nvPr/>
        </p:nvSpPr>
        <p:spPr>
          <a:xfrm>
            <a:off x="655320" y="3353997"/>
            <a:ext cx="13082879" cy="7397652"/>
          </a:xfrm>
          <a:prstGeom prst="roundRect">
            <a:avLst/>
          </a:prstGeom>
          <a:noFill/>
          <a:ln w="38100">
            <a:solidFill>
              <a:srgbClr val="0070C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81396D-E089-2A4D-B195-4FAA18A93883}"/>
              </a:ext>
            </a:extLst>
          </p:cNvPr>
          <p:cNvSpPr txBox="1"/>
          <p:nvPr/>
        </p:nvSpPr>
        <p:spPr>
          <a:xfrm>
            <a:off x="1352785" y="4229345"/>
            <a:ext cx="11945958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 We propose new learning-based methods for reducing collision checking to accelerate motion planning by training graph neural networks (GNNs) that perform path exploration and path smoothing. </a:t>
            </a:r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 framework consists of a path exploration component that iteratively predicts collision-free edges to prioritize their exploration, and a path smoothing component that optimizes paths obtained from the exploration stage.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 approach significantly reduces collision checking and improve overall planning efficiency in challenging high-dimensional motion planning tasks.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7D6D3B4-E9DD-6B43-AF21-3DA2B55D1FAE}"/>
              </a:ext>
            </a:extLst>
          </p:cNvPr>
          <p:cNvSpPr/>
          <p:nvPr/>
        </p:nvSpPr>
        <p:spPr>
          <a:xfrm>
            <a:off x="28710514" y="3324843"/>
            <a:ext cx="14426302" cy="16928339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456">
            <a:extLst>
              <a:ext uri="{FF2B5EF4-FFF2-40B4-BE49-F238E27FC236}">
                <a16:creationId xmlns:a16="http://schemas.microsoft.com/office/drawing/2014/main" id="{89825B50-5200-C24B-A8DA-9DFB749746F4}"/>
              </a:ext>
            </a:extLst>
          </p:cNvPr>
          <p:cNvSpPr txBox="1">
            <a:spLocks/>
          </p:cNvSpPr>
          <p:nvPr/>
        </p:nvSpPr>
        <p:spPr bwMode="auto">
          <a:xfrm>
            <a:off x="29944594" y="3387337"/>
            <a:ext cx="11972240" cy="842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t" anchorCtr="0" compatLnSpc="1">
            <a:prstTxWarp prst="textNoShape">
              <a:avLst/>
            </a:prstTxWarp>
            <a:noAutofit/>
          </a:bodyPr>
          <a:lstStyle>
            <a:lvl1pPr marL="410256" indent="-410256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9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  <a:lvl2pPr marL="793247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Ø"/>
              <a:defRPr sz="23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2pPr>
            <a:lvl3pPr marL="929565" indent="-546573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3pPr>
            <a:lvl4pPr marL="1202201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4pPr>
            <a:lvl5pPr marL="1448875" indent="-1448875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8108236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582462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056684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530909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 u="sng" dirty="0">
                <a:solidFill>
                  <a:srgbClr val="182B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15" name="Text Placeholder 456">
            <a:extLst>
              <a:ext uri="{FF2B5EF4-FFF2-40B4-BE49-F238E27FC236}">
                <a16:creationId xmlns:a16="http://schemas.microsoft.com/office/drawing/2014/main" id="{0ED4874C-7F39-DF4B-B315-37B494692F42}"/>
              </a:ext>
            </a:extLst>
          </p:cNvPr>
          <p:cNvSpPr txBox="1">
            <a:spLocks/>
          </p:cNvSpPr>
          <p:nvPr/>
        </p:nvSpPr>
        <p:spPr bwMode="auto">
          <a:xfrm>
            <a:off x="15180687" y="3451749"/>
            <a:ext cx="11972240" cy="842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t" anchorCtr="0" compatLnSpc="1">
            <a:prstTxWarp prst="textNoShape">
              <a:avLst/>
            </a:prstTxWarp>
            <a:noAutofit/>
          </a:bodyPr>
          <a:lstStyle>
            <a:lvl1pPr marL="410256" indent="-410256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9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  <a:lvl2pPr marL="793247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Ø"/>
              <a:defRPr sz="23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2pPr>
            <a:lvl3pPr marL="929565" indent="-546573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3pPr>
            <a:lvl4pPr marL="1202201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4pPr>
            <a:lvl5pPr marL="1448875" indent="-1448875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8108236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582462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056684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530909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 u="sng" dirty="0">
                <a:solidFill>
                  <a:srgbClr val="182B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PROCEDURE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A965A53-02E8-B14F-889F-163DD4AFA3C9}"/>
              </a:ext>
            </a:extLst>
          </p:cNvPr>
          <p:cNvSpPr/>
          <p:nvPr/>
        </p:nvSpPr>
        <p:spPr>
          <a:xfrm>
            <a:off x="14476354" y="3411081"/>
            <a:ext cx="13898880" cy="18013680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ED227C-3FC8-1441-A42A-F7CD16002515}"/>
              </a:ext>
            </a:extLst>
          </p:cNvPr>
          <p:cNvSpPr txBox="1"/>
          <p:nvPr/>
        </p:nvSpPr>
        <p:spPr>
          <a:xfrm>
            <a:off x="1141620" y="12120252"/>
            <a:ext cx="1238641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/>
              <a:t>Random Geometric Graphs</a:t>
            </a:r>
          </a:p>
          <a:p>
            <a:r>
              <a:rPr lang="en-US" sz="3200" dirty="0"/>
              <a:t>A graph where the nodes that are sampled from the free space, and the edges are connected by k nearest neighbor or r-disc.</a:t>
            </a:r>
          </a:p>
          <a:p>
            <a:endParaRPr lang="en-US" sz="32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5835C9-0A70-B04D-9B39-8107E83B6F04}"/>
              </a:ext>
            </a:extLst>
          </p:cNvPr>
          <p:cNvSpPr txBox="1"/>
          <p:nvPr/>
        </p:nvSpPr>
        <p:spPr>
          <a:xfrm>
            <a:off x="36750307" y="20813752"/>
            <a:ext cx="9847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Project page available at </a:t>
            </a:r>
          </a:p>
        </p:txBody>
      </p:sp>
      <p:pic>
        <p:nvPicPr>
          <p:cNvPr id="38" name="Picture 37" descr="A picture containing drawing&#10;&#10;Description automatically generated">
            <a:extLst>
              <a:ext uri="{FF2B5EF4-FFF2-40B4-BE49-F238E27FC236}">
                <a16:creationId xmlns:a16="http://schemas.microsoft.com/office/drawing/2014/main" id="{9C73F860-0447-7245-A5BE-87D2599597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8197" y="1145036"/>
            <a:ext cx="3603657" cy="67568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247A9CA-AA1C-8A46-9AF4-4617A55F5D4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290204" y="197100"/>
            <a:ext cx="2355336" cy="2355336"/>
          </a:xfrm>
          <a:prstGeom prst="rect">
            <a:avLst/>
          </a:prstGeom>
        </p:spPr>
      </p:pic>
      <p:pic>
        <p:nvPicPr>
          <p:cNvPr id="49" name="Graphic 48">
            <a:extLst>
              <a:ext uri="{FF2B5EF4-FFF2-40B4-BE49-F238E27FC236}">
                <a16:creationId xmlns:a16="http://schemas.microsoft.com/office/drawing/2014/main" id="{1DF57D43-EF87-7945-A403-31C0BE4D0C8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7715956" y="29382"/>
            <a:ext cx="6228585" cy="2768260"/>
          </a:xfrm>
          <a:prstGeom prst="rect">
            <a:avLst/>
          </a:prstGeom>
        </p:spPr>
      </p:pic>
      <p:sp>
        <p:nvSpPr>
          <p:cNvPr id="41" name="Text Placeholder 456">
            <a:extLst>
              <a:ext uri="{FF2B5EF4-FFF2-40B4-BE49-F238E27FC236}">
                <a16:creationId xmlns:a16="http://schemas.microsoft.com/office/drawing/2014/main" id="{281D841C-179E-5F43-BBC7-B3AA750ACF1B}"/>
              </a:ext>
            </a:extLst>
          </p:cNvPr>
          <p:cNvSpPr txBox="1">
            <a:spLocks/>
          </p:cNvSpPr>
          <p:nvPr/>
        </p:nvSpPr>
        <p:spPr bwMode="auto">
          <a:xfrm>
            <a:off x="1467872" y="11157984"/>
            <a:ext cx="11972240" cy="842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294846" tIns="147423" rIns="294846" bIns="147423" numCol="1" anchor="t" anchorCtr="0" compatLnSpc="1">
            <a:prstTxWarp prst="textNoShape">
              <a:avLst/>
            </a:prstTxWarp>
            <a:noAutofit/>
          </a:bodyPr>
          <a:lstStyle>
            <a:lvl1pPr marL="410256" indent="-410256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9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  <a:lvl2pPr marL="793247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Ø"/>
              <a:defRPr sz="23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2pPr>
            <a:lvl3pPr marL="929565" indent="-546573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3pPr>
            <a:lvl4pPr marL="1202201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4pPr>
            <a:lvl5pPr marL="1448875" indent="-1448875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MS PGothic" panose="020B0600070205080204" pitchFamily="34" charset="-128"/>
                <a:cs typeface="+mn-cs"/>
              </a:defRPr>
            </a:lvl5pPr>
            <a:lvl6pPr marL="8108236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582462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1056684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530909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b="1" u="sng" dirty="0">
                <a:solidFill>
                  <a:srgbClr val="182B4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PRELIMINARIES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1C889822-289A-CE45-A01B-84157F598919}"/>
              </a:ext>
            </a:extLst>
          </p:cNvPr>
          <p:cNvSpPr/>
          <p:nvPr/>
        </p:nvSpPr>
        <p:spPr>
          <a:xfrm>
            <a:off x="620994" y="11060365"/>
            <a:ext cx="13117206" cy="10278158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FA857B7-D74E-2142-9B52-3ABB3A4D1674}"/>
              </a:ext>
            </a:extLst>
          </p:cNvPr>
          <p:cNvSpPr txBox="1"/>
          <p:nvPr/>
        </p:nvSpPr>
        <p:spPr>
          <a:xfrm>
            <a:off x="29113387" y="4610447"/>
            <a:ext cx="1342502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 conduct the experiments on: (</a:t>
            </a:r>
            <a:r>
              <a:rPr lang="en-US" sz="3200" dirty="0" err="1"/>
              <a:t>i</a:t>
            </a:r>
            <a:r>
              <a:rPr lang="en-US" sz="3200" dirty="0"/>
              <a:t>) a 2D point-robot, (ii) a 6D UR5 robot, (iii) a 7D snake robot in 2D workspace, (iv) a 7D KUKA arm, (v) an extended 13D KUKA arm, (vi) and a pair of 7DoF KUKA arms.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Our approaches significantly reduce collision checking while maintaining high success rate, low path cost, and fast overall planning. The performance scales well from low-dimensional to high-dimensional problems..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133A8A8-4A3A-6F40-A139-0F12772ECF2A}"/>
              </a:ext>
            </a:extLst>
          </p:cNvPr>
          <p:cNvSpPr/>
          <p:nvPr/>
        </p:nvSpPr>
        <p:spPr>
          <a:xfrm>
            <a:off x="14811634" y="4442379"/>
            <a:ext cx="219456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N" sz="3200" dirty="0"/>
              <a:t>Overall Framework:</a:t>
            </a:r>
            <a:endParaRPr lang="en-CN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10C5A7E-A67A-E44E-80FE-9DC164BEDB97}"/>
              </a:ext>
            </a:extLst>
          </p:cNvPr>
          <p:cNvSpPr/>
          <p:nvPr/>
        </p:nvSpPr>
        <p:spPr>
          <a:xfrm>
            <a:off x="14762395" y="12890665"/>
            <a:ext cx="905673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N" sz="3200" dirty="0"/>
              <a:t>Path Exploration:</a:t>
            </a:r>
            <a:endParaRPr lang="en-CN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9729DC8A-A840-F64A-A665-72E960B047E1}"/>
              </a:ext>
            </a:extLst>
          </p:cNvPr>
          <p:cNvSpPr/>
          <p:nvPr/>
        </p:nvSpPr>
        <p:spPr>
          <a:xfrm>
            <a:off x="1141620" y="14190610"/>
            <a:ext cx="5549447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/>
              <a:t>Graph Neural Networks</a:t>
            </a:r>
          </a:p>
          <a:p>
            <a:r>
              <a:rPr lang="en-US" sz="3200" dirty="0"/>
              <a:t>A neural network that aggregates information from neighbors, such as: 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090439C6-B84E-9042-88BE-84CD597748E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41620" y="16521382"/>
            <a:ext cx="6529821" cy="1172254"/>
          </a:xfrm>
          <a:prstGeom prst="rect">
            <a:avLst/>
          </a:prstGeom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431A1AFF-57AB-FA45-8112-06193D9DC7B5}"/>
              </a:ext>
            </a:extLst>
          </p:cNvPr>
          <p:cNvSpPr/>
          <p:nvPr/>
        </p:nvSpPr>
        <p:spPr>
          <a:xfrm>
            <a:off x="1141620" y="18197651"/>
            <a:ext cx="6529821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i="1" dirty="0"/>
              <a:t>Collision Checking</a:t>
            </a:r>
          </a:p>
          <a:p>
            <a:r>
              <a:rPr lang="en-US" sz="3200" dirty="0"/>
              <a:t>The procedure to check whether the robot collides with the obstacles </a:t>
            </a:r>
            <a:r>
              <a:rPr lang="en-US" sz="3200" dirty="0" err="1"/>
              <a:t>w.r.t.</a:t>
            </a:r>
            <a:r>
              <a:rPr lang="en-US" sz="3200" dirty="0"/>
              <a:t> a node or an edge in the configuration space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8DC86F-E4A0-E844-8DDA-7A2A9FD17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78278" y="19390467"/>
            <a:ext cx="2286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1000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8575">
          <a:solidFill>
            <a:schemeClr val="accent1">
              <a:lumMod val="75000"/>
            </a:schemeClr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tx1"/>
          </a:solidFill>
          <a:headEnd type="none"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11205</TotalTime>
  <Words>276</Words>
  <Application>Microsoft Macintosh PowerPoint</Application>
  <PresentationFormat>Custom</PresentationFormat>
  <Paragraphs>23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Wingdings</vt:lpstr>
      <vt:lpstr>Office Theme</vt:lpstr>
      <vt:lpstr>Reducing Collision Checking for Sampling-Based  Motion Planning Using Graph Neural Networks Chenning Yu, Sicun Gao </vt:lpstr>
    </vt:vector>
  </TitlesOfParts>
  <Company>Univ. of Colorado at Colorado Springs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here:  Maybe add some pictures and/or school logo on the left and right authors and affiliation</dc:title>
  <dc:creator>Terry Boult</dc:creator>
  <cp:lastModifiedBy>Chenning Yu</cp:lastModifiedBy>
  <cp:revision>150</cp:revision>
  <dcterms:created xsi:type="dcterms:W3CDTF">2014-05-29T01:41:03Z</dcterms:created>
  <dcterms:modified xsi:type="dcterms:W3CDTF">2021-12-02T05:58:55Z</dcterms:modified>
</cp:coreProperties>
</file>

<file path=docProps/thumbnail.jpeg>
</file>